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972" r:id="rId3"/>
  </p:sldMasterIdLst>
  <p:notesMasterIdLst>
    <p:notesMasterId r:id="rId33"/>
  </p:notesMasterIdLst>
  <p:sldIdLst>
    <p:sldId id="376" r:id="rId4"/>
    <p:sldId id="375" r:id="rId5"/>
    <p:sldId id="348" r:id="rId6"/>
    <p:sldId id="286" r:id="rId7"/>
    <p:sldId id="349" r:id="rId8"/>
    <p:sldId id="350" r:id="rId9"/>
    <p:sldId id="351" r:id="rId10"/>
    <p:sldId id="352" r:id="rId11"/>
    <p:sldId id="353" r:id="rId12"/>
    <p:sldId id="354" r:id="rId13"/>
    <p:sldId id="355" r:id="rId14"/>
    <p:sldId id="357" r:id="rId15"/>
    <p:sldId id="358" r:id="rId16"/>
    <p:sldId id="359" r:id="rId17"/>
    <p:sldId id="365" r:id="rId18"/>
    <p:sldId id="360" r:id="rId19"/>
    <p:sldId id="361" r:id="rId20"/>
    <p:sldId id="362" r:id="rId21"/>
    <p:sldId id="363" r:id="rId22"/>
    <p:sldId id="364" r:id="rId23"/>
    <p:sldId id="366" r:id="rId24"/>
    <p:sldId id="367" r:id="rId25"/>
    <p:sldId id="368" r:id="rId26"/>
    <p:sldId id="369" r:id="rId27"/>
    <p:sldId id="370" r:id="rId28"/>
    <p:sldId id="371" r:id="rId29"/>
    <p:sldId id="372" r:id="rId30"/>
    <p:sldId id="373" r:id="rId31"/>
    <p:sldId id="374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F0"/>
    <a:srgbClr val="0091EA"/>
    <a:srgbClr val="FF0000"/>
    <a:srgbClr val="00B415"/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49" autoAdjust="0"/>
    <p:restoredTop sz="94660"/>
  </p:normalViewPr>
  <p:slideViewPr>
    <p:cSldViewPr>
      <p:cViewPr varScale="1">
        <p:scale>
          <a:sx n="81" d="100"/>
          <a:sy n="81" d="100"/>
        </p:scale>
        <p:origin x="1541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34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notesMaster" Target="notesMasters/notesMaster1.xml"/><Relationship Id="rId38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viewProps" Target="view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EA6E38-82B1-47BB-A812-313B295FEFF2}" type="datetimeFigureOut">
              <a:rPr lang="en-US" smtClean="0"/>
              <a:pPr/>
              <a:t>11/11/2025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089E94-532B-494D-AD7A-712B16D9F5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0983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/>
              <a:pPr/>
              <a:t>11/11/2025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/>
              <a:pPr/>
              <a:t>11/11/2025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/>
              <a:pPr/>
              <a:t>11/11/2025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11/11/2025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11/11/2025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11/11/2025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11/11/2025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11/11/2025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11/11/2025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11/11/2025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11/11/2025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/>
              <a:pPr/>
              <a:t>11/11/2025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11/11/2025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11/11/2025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11/11/2025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76048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553179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00570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448103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59152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15333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92574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/>
              <a:pPr/>
              <a:t>11/11/2025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363821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62853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837747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5613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/>
              <a:pPr/>
              <a:t>11/11/2025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/>
              <a:pPr/>
              <a:t>11/11/2025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/>
              <a:pPr/>
              <a:t>11/11/2025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/>
              <a:pPr/>
              <a:t>11/11/2025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/>
              <a:pPr/>
              <a:t>11/11/2025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/>
              <a:pPr/>
              <a:t>11/11/2025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3545F7-77F9-4401-AA0E-BF14C26D8903}" type="datetimeFigureOut">
              <a:rPr lang="en-US" smtClean="0"/>
              <a:pPr/>
              <a:t>11/11/2025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6E0586-5A1C-41FD-AA9D-07A4E729E63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6B7A0F-5B99-4F35-9BDD-321CD3C098FF}" type="datetimeFigureOut">
              <a:rPr lang="en-US" smtClean="0"/>
              <a:pPr/>
              <a:t>11/11/2025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160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 txBox="1">
            <a:spLocks noChangeArrowheads="1"/>
          </p:cNvSpPr>
          <p:nvPr/>
        </p:nvSpPr>
        <p:spPr>
          <a:xfrm>
            <a:off x="1143000" y="1828800"/>
            <a:ext cx="7010400" cy="1447800"/>
          </a:xfrm>
          <a:prstGeom prst="rect">
            <a:avLst/>
          </a:prstGeom>
          <a:noFill/>
          <a:extLst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chemeClr val="tx1">
                    <a:lumMod val="95000"/>
                  </a:schemeClr>
                </a:solidFill>
              </a:rPr>
              <a:t>Organization </a:t>
            </a:r>
            <a:r>
              <a:rPr lang="en-US" b="1" dirty="0">
                <a:solidFill>
                  <a:schemeClr val="tx1">
                    <a:lumMod val="95000"/>
                  </a:schemeClr>
                </a:solidFill>
              </a:rPr>
              <a:t>and planning of scientific research</a:t>
            </a:r>
            <a:endParaRPr lang="ru-RU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1066800" y="4495800"/>
            <a:ext cx="6656388" cy="19446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en-US" dirty="0" smtClean="0"/>
              <a:t>Lection #5</a:t>
            </a:r>
          </a:p>
          <a:p>
            <a:pPr marL="0" indent="0" algn="ctr">
              <a:buNone/>
              <a:defRPr/>
            </a:pPr>
            <a:endParaRPr lang="en-US" dirty="0" smtClean="0"/>
          </a:p>
          <a:p>
            <a:pPr marL="0" indent="0" algn="ctr">
              <a:buNone/>
              <a:defRPr/>
            </a:pPr>
            <a:r>
              <a:rPr lang="en-US" dirty="0" err="1" smtClean="0"/>
              <a:t>Zholaman</a:t>
            </a:r>
            <a:r>
              <a:rPr lang="en-US" dirty="0" smtClean="0"/>
              <a:t> </a:t>
            </a:r>
            <a:r>
              <a:rPr lang="en-US" dirty="0" err="1" smtClean="0"/>
              <a:t>Bektemessov</a:t>
            </a:r>
            <a:endParaRPr lang="en-US" dirty="0" smtClean="0"/>
          </a:p>
          <a:p>
            <a:pPr algn="ctr"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696209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42F592F-93E2-4A2C-A667-EE49C37D45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Title of the report</a:t>
            </a:r>
            <a:endParaRPr lang="ru-RU" b="1" dirty="0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1DF1D190-6D10-4BEC-ADD9-A9E4EBE082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066802"/>
            <a:ext cx="8229600" cy="5486398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Coming up with a title for a report and headings for each slide is not easy</a:t>
            </a:r>
            <a:r>
              <a:rPr lang="en-US" dirty="0" smtClean="0"/>
              <a:t>.</a:t>
            </a:r>
          </a:p>
          <a:p>
            <a:r>
              <a:rPr lang="en-US" dirty="0"/>
              <a:t>However, these efforts should be considered an integral part of your research; this will help you focus on what is important and relevant and identify any missed points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The </a:t>
            </a:r>
            <a:r>
              <a:rPr lang="en-US" dirty="0"/>
              <a:t>title will also help make your slides easy to understand: each slide should contain only what is actually essential. </a:t>
            </a:r>
            <a:endParaRPr lang="ru-RU" dirty="0"/>
          </a:p>
          <a:p>
            <a:r>
              <a:rPr lang="en-US" dirty="0"/>
              <a:t>If a slide contains two titles - two important ideas - it is better to split it into two slides</a:t>
            </a:r>
            <a:r>
              <a:rPr lang="en-US" dirty="0" smtClean="0"/>
              <a:t>.</a:t>
            </a:r>
            <a:r>
              <a:rPr lang="ru-RU" dirty="0" smtClean="0"/>
              <a:t> </a:t>
            </a:r>
            <a:endParaRPr lang="ru-RU" dirty="0"/>
          </a:p>
          <a:p>
            <a:r>
              <a:rPr lang="en-US" dirty="0" smtClean="0"/>
              <a:t>There </a:t>
            </a:r>
            <a:r>
              <a:rPr lang="en-US" dirty="0"/>
              <a:t>shouldn't be too much experimental data; otherwise the title could be changed to </a:t>
            </a:r>
            <a:r>
              <a:rPr lang="en-US" i="1" dirty="0"/>
              <a:t>"I'm going </a:t>
            </a:r>
            <a:r>
              <a:rPr lang="en-US" i="1" dirty="0" smtClean="0"/>
              <a:t>     to </a:t>
            </a:r>
            <a:r>
              <a:rPr lang="en-US" i="1" dirty="0"/>
              <a:t>impress you with the fact that I've done a lot of work."</a:t>
            </a:r>
            <a:endParaRPr lang="ru-RU" i="1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55031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68A4401-3A01-4069-BDAD-B8C35D81BC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Duration of the report</a:t>
            </a:r>
            <a:endParaRPr lang="ru-RU" b="1" dirty="0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8ED47A11-E4FD-49BA-B9E2-C556C5B619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66802"/>
            <a:ext cx="8229600" cy="505936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As you prepare for your presentation, memorize the first two or three sentences of each slide</a:t>
            </a:r>
            <a:r>
              <a:rPr lang="en-US" dirty="0" smtClean="0"/>
              <a:t>.</a:t>
            </a:r>
          </a:p>
          <a:p>
            <a:r>
              <a:rPr lang="en-US" dirty="0" smtClean="0"/>
              <a:t>Learn </a:t>
            </a:r>
            <a:r>
              <a:rPr lang="en-US" dirty="0"/>
              <a:t>the text of the report: practice it until you have it memorized.</a:t>
            </a:r>
            <a:endParaRPr lang="ru-RU" dirty="0"/>
          </a:p>
          <a:p>
            <a:r>
              <a:rPr lang="en-US" dirty="0" smtClean="0"/>
              <a:t>Calculate </a:t>
            </a:r>
            <a:r>
              <a:rPr lang="en-US" dirty="0"/>
              <a:t>the length of your presentation so that you finish before the allotted time - </a:t>
            </a:r>
            <a:r>
              <a:rPr lang="en-US" b="1" dirty="0">
                <a:solidFill>
                  <a:srgbClr val="FF0000"/>
                </a:solidFill>
              </a:rPr>
              <a:t>and never drag it out</a:t>
            </a:r>
            <a:r>
              <a:rPr lang="en-US" dirty="0"/>
              <a:t>!</a:t>
            </a:r>
            <a:endParaRPr lang="ru-RU" dirty="0"/>
          </a:p>
          <a:p>
            <a:r>
              <a:rPr lang="en-US" dirty="0"/>
              <a:t>It would be ideal if you timed your speech so that it would fit into 2/3 of the allotted time</a:t>
            </a:r>
            <a:r>
              <a:rPr lang="en-US" dirty="0" smtClean="0"/>
              <a:t>.</a:t>
            </a:r>
            <a:endParaRPr lang="kk-KZ" dirty="0" smtClean="0"/>
          </a:p>
          <a:p>
            <a:r>
              <a:rPr lang="en-US" dirty="0"/>
              <a:t>For example, if you have 60 minutes to present, plan for 40 minutes, or 20-30 slides.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4392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12F38DA-BD72-44C0-A07B-E08A3A0A2B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04800"/>
            <a:ext cx="7886700" cy="697706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Introductory part</a:t>
            </a:r>
            <a:endParaRPr lang="ru-RU" b="1" dirty="0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CA78023E-7690-4825-92B8-E06C62D37C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295400"/>
            <a:ext cx="7886700" cy="46482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It </a:t>
            </a:r>
            <a:r>
              <a:rPr lang="en-US" dirty="0"/>
              <a:t>is very important to correctly construct the introductory part at the beginning of the report.</a:t>
            </a:r>
            <a:endParaRPr lang="ru-RU" dirty="0"/>
          </a:p>
          <a:p>
            <a:r>
              <a:rPr lang="en-US" dirty="0" smtClean="0"/>
              <a:t>Remember </a:t>
            </a:r>
            <a:r>
              <a:rPr lang="en-US" dirty="0"/>
              <a:t>that there is a lot your audience doesn't know, and they will appreciate hearing things that are known and obvious.</a:t>
            </a:r>
            <a:endParaRPr lang="ru-RU" dirty="0"/>
          </a:p>
          <a:p>
            <a:r>
              <a:rPr lang="en-US" dirty="0" smtClean="0"/>
              <a:t>Therefore</a:t>
            </a:r>
            <a:r>
              <a:rPr lang="en-US" dirty="0"/>
              <a:t>, you must introduce your listeners to the problem gradually, moving from the simple to the increasingly complex, from general concepts to the specific problems of your work.</a:t>
            </a:r>
            <a:endParaRPr lang="ru-RU" dirty="0"/>
          </a:p>
          <a:p>
            <a:r>
              <a:rPr lang="en-US" dirty="0"/>
              <a:t>This will help the audience understand you, and it will ensure that you keep your listeners’ attention.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6503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5A8A8CC-099A-41C3-AA5F-EB2D74DAAD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152400"/>
            <a:ext cx="7886700" cy="663416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Presentation</a:t>
            </a:r>
            <a:endParaRPr lang="ru-RU" b="1" dirty="0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82DCC936-5D30-491D-AA8A-505110C333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990600"/>
            <a:ext cx="7886700" cy="54102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A </a:t>
            </a:r>
            <a:r>
              <a:rPr lang="en-US" dirty="0"/>
              <a:t>good presentation is a two-way communication with the audience. Therefore, the first thing you need to do is establish eye contact with your listeners.</a:t>
            </a:r>
            <a:endParaRPr lang="ru-RU" dirty="0"/>
          </a:p>
          <a:p>
            <a:r>
              <a:rPr lang="en-US" dirty="0"/>
              <a:t>Don't bury yourself in your slides - this is a sign of fear and insecurity in front of the audience. As during theatrical performances, the audience sympathizes with the "</a:t>
            </a:r>
            <a:r>
              <a:rPr lang="en-US" b="1" dirty="0"/>
              <a:t>hero</a:t>
            </a:r>
            <a:r>
              <a:rPr lang="en-US" dirty="0"/>
              <a:t>" and identifies with the speaker. In fact, the listeners themselves are interested in the report being interesting</a:t>
            </a:r>
            <a:r>
              <a:rPr lang="en-US" dirty="0" smtClean="0"/>
              <a:t>.</a:t>
            </a:r>
            <a:endParaRPr lang="kk-KZ" dirty="0" smtClean="0"/>
          </a:p>
          <a:p>
            <a:r>
              <a:rPr lang="en-US" dirty="0"/>
              <a:t>If you “</a:t>
            </a:r>
            <a:r>
              <a:rPr lang="en-US" b="1" dirty="0"/>
              <a:t>disconnect</a:t>
            </a:r>
            <a:r>
              <a:rPr lang="en-US" dirty="0"/>
              <a:t>” from the audience and focus only on the slides, then they will stop following your presentation</a:t>
            </a:r>
            <a:r>
              <a:rPr lang="en-US" dirty="0" smtClean="0"/>
              <a:t>.</a:t>
            </a:r>
            <a:endParaRPr lang="kk-KZ" dirty="0" smtClean="0"/>
          </a:p>
          <a:p>
            <a:r>
              <a:rPr lang="en-US" dirty="0"/>
              <a:t>And when you make eye contact and engage your audience, they respond in kind.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9606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A8576A9-B0F9-4780-A63E-591A867ADB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81000"/>
            <a:ext cx="7886700" cy="606266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Eye contact</a:t>
            </a:r>
            <a:endParaRPr lang="ru-RU" b="1" dirty="0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A7CA33DF-B6F4-492C-BCDC-15E6A2A8FA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143000"/>
            <a:ext cx="7886700" cy="48768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Eye </a:t>
            </a:r>
            <a:r>
              <a:rPr lang="en-US" dirty="0"/>
              <a:t>contact gives you the opportunity to understand the state of your listeners and adapt to subtle changes in their mood.</a:t>
            </a:r>
            <a:endParaRPr lang="ru-RU" dirty="0"/>
          </a:p>
          <a:p>
            <a:r>
              <a:rPr lang="en-US" dirty="0"/>
              <a:t>If you feel like your audience is losing attention, change your tone or gestures, pause, or say something you feel right now, </a:t>
            </a:r>
            <a:r>
              <a:rPr lang="en-US" dirty="0" smtClean="0"/>
              <a:t>like</a:t>
            </a:r>
            <a:r>
              <a:rPr lang="ru-RU" dirty="0" smtClean="0"/>
              <a:t>:</a:t>
            </a:r>
            <a:r>
              <a:rPr lang="en-US" dirty="0" smtClean="0"/>
              <a:t> </a:t>
            </a:r>
            <a:r>
              <a:rPr lang="kk-KZ" dirty="0" smtClean="0"/>
              <a:t>	         </a:t>
            </a:r>
            <a:r>
              <a:rPr lang="en-US" dirty="0" smtClean="0"/>
              <a:t>“</a:t>
            </a:r>
            <a:r>
              <a:rPr lang="en-US" dirty="0"/>
              <a:t>It’s getting hot,” or “I can smell the coffee,” whatever it is, but something that most people in the room are feeling</a:t>
            </a:r>
            <a:r>
              <a:rPr lang="en-US" dirty="0" smtClean="0"/>
              <a:t>.</a:t>
            </a:r>
            <a:endParaRPr lang="kk-KZ" dirty="0" smtClean="0"/>
          </a:p>
          <a:p>
            <a:r>
              <a:rPr lang="en-US" dirty="0"/>
              <a:t>Such a </a:t>
            </a:r>
            <a:r>
              <a:rPr lang="en-US" b="1" dirty="0">
                <a:solidFill>
                  <a:srgbClr val="FF0000"/>
                </a:solidFill>
              </a:rPr>
              <a:t>break</a:t>
            </a:r>
            <a:r>
              <a:rPr lang="en-US" dirty="0"/>
              <a:t> will allow you to </a:t>
            </a:r>
            <a:r>
              <a:rPr lang="en-US" b="1" dirty="0">
                <a:solidFill>
                  <a:srgbClr val="FF0000"/>
                </a:solidFill>
              </a:rPr>
              <a:t>rest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and </a:t>
            </a:r>
            <a:r>
              <a:rPr lang="en-US" b="1" dirty="0">
                <a:solidFill>
                  <a:srgbClr val="FF0000"/>
                </a:solidFill>
              </a:rPr>
              <a:t>restore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broken contact.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99149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="" xmlns:a16="http://schemas.microsoft.com/office/drawing/2014/main" id="{AA0E337D-6E89-4DC1-8D17-2D323ADD0D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828802" y="0"/>
            <a:ext cx="6222761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828801" y="0"/>
            <a:ext cx="6222761" cy="3077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1400" b="1" dirty="0" err="1"/>
              <a:t>Staring</a:t>
            </a:r>
            <a:r>
              <a:rPr lang="ru-RU" sz="1400" b="1" dirty="0"/>
              <a:t> </a:t>
            </a:r>
            <a:r>
              <a:rPr lang="ru-RU" sz="1400" b="1" dirty="0" err="1"/>
              <a:t>at</a:t>
            </a:r>
            <a:r>
              <a:rPr lang="ru-RU" sz="1400" b="1" dirty="0"/>
              <a:t> a </a:t>
            </a:r>
            <a:r>
              <a:rPr lang="ru-RU" sz="1400" b="1" dirty="0" err="1"/>
              <a:t>screen</a:t>
            </a:r>
            <a:r>
              <a:rPr lang="ru-RU" sz="1400" b="1" dirty="0"/>
              <a:t> </a:t>
            </a:r>
            <a:r>
              <a:rPr lang="ru-RU" sz="1400" b="1" dirty="0" err="1"/>
              <a:t>is</a:t>
            </a:r>
            <a:r>
              <a:rPr lang="ru-RU" sz="1400" b="1" dirty="0"/>
              <a:t> </a:t>
            </a:r>
            <a:r>
              <a:rPr lang="ru-RU" sz="1400" b="1" dirty="0" err="1"/>
              <a:t>not</a:t>
            </a:r>
            <a:r>
              <a:rPr lang="ru-RU" sz="1400" b="1" dirty="0"/>
              <a:t> </a:t>
            </a:r>
            <a:r>
              <a:rPr lang="ru-RU" sz="1400" b="1" dirty="0" err="1"/>
              <a:t>the</a:t>
            </a:r>
            <a:r>
              <a:rPr lang="ru-RU" sz="1400" b="1" dirty="0"/>
              <a:t> </a:t>
            </a:r>
            <a:r>
              <a:rPr lang="ru-RU" sz="1400" b="1" dirty="0" err="1"/>
              <a:t>best</a:t>
            </a:r>
            <a:r>
              <a:rPr lang="ru-RU" sz="1400" b="1" dirty="0"/>
              <a:t> </a:t>
            </a:r>
            <a:r>
              <a:rPr lang="ru-RU" sz="1400" b="1" dirty="0" err="1"/>
              <a:t>way</a:t>
            </a:r>
            <a:r>
              <a:rPr lang="ru-RU" sz="1400" b="1" dirty="0"/>
              <a:t> </a:t>
            </a:r>
            <a:r>
              <a:rPr lang="ru-RU" sz="1400" b="1" dirty="0" err="1"/>
              <a:t>to</a:t>
            </a:r>
            <a:r>
              <a:rPr lang="ru-RU" sz="1400" b="1" dirty="0"/>
              <a:t> </a:t>
            </a:r>
            <a:r>
              <a:rPr lang="ru-RU" sz="1400" b="1" dirty="0" err="1"/>
              <a:t>maintain</a:t>
            </a:r>
            <a:r>
              <a:rPr lang="ru-RU" sz="1400" b="1" dirty="0"/>
              <a:t> </a:t>
            </a:r>
            <a:r>
              <a:rPr lang="ru-RU" sz="1400" b="1" dirty="0" err="1"/>
              <a:t>contact</a:t>
            </a:r>
            <a:r>
              <a:rPr lang="ru-RU" sz="1400" b="1" dirty="0"/>
              <a:t> </a:t>
            </a:r>
            <a:r>
              <a:rPr lang="ru-RU" sz="1400" b="1" dirty="0" err="1"/>
              <a:t>with</a:t>
            </a:r>
            <a:r>
              <a:rPr lang="ru-RU" sz="1400" b="1" dirty="0"/>
              <a:t> </a:t>
            </a:r>
            <a:r>
              <a:rPr lang="ru-RU" sz="1400" b="1" dirty="0" err="1"/>
              <a:t>an</a:t>
            </a:r>
            <a:r>
              <a:rPr lang="ru-RU" sz="1400" b="1" dirty="0"/>
              <a:t> </a:t>
            </a:r>
            <a:r>
              <a:rPr lang="ru-RU" sz="1400" b="1" dirty="0" err="1"/>
              <a:t>audience</a:t>
            </a:r>
            <a:r>
              <a:rPr lang="ru-RU" sz="1400" b="1" dirty="0"/>
              <a:t>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828800" y="3429000"/>
            <a:ext cx="6222761" cy="3077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1400" b="1" dirty="0"/>
              <a:t>The best way to maintain contact is visual.</a:t>
            </a:r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929781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AFC6188-84DC-4AAE-BCF4-19C96DAD8C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04800"/>
            <a:ext cx="7886700" cy="838200"/>
          </a:xfrm>
        </p:spPr>
        <p:txBody>
          <a:bodyPr>
            <a:normAutofit/>
          </a:bodyPr>
          <a:lstStyle/>
          <a:p>
            <a:r>
              <a:rPr lang="en-US" b="1" dirty="0"/>
              <a:t>The speech as a fascinating story</a:t>
            </a:r>
            <a:endParaRPr lang="ru-RU" b="1" dirty="0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56D06D7F-5151-4E50-9A29-F94A0C7AA2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295400"/>
            <a:ext cx="7886700" cy="44958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Once </a:t>
            </a:r>
            <a:r>
              <a:rPr lang="en-US" dirty="0"/>
              <a:t>you have some experience in scientific public speaking, start turning your formal presentation into an engaging story.</a:t>
            </a:r>
            <a:endParaRPr lang="ru-RU" dirty="0"/>
          </a:p>
          <a:p>
            <a:r>
              <a:rPr lang="en-US" dirty="0"/>
              <a:t>Tell us the story of what observation led to your work and what your first steps were.</a:t>
            </a:r>
            <a:endParaRPr lang="ru-RU" dirty="0"/>
          </a:p>
          <a:p>
            <a:r>
              <a:rPr lang="en-US" dirty="0"/>
              <a:t>Remember how the tension grew in anticipation of the discovery. And finally, the flash: “Ah, here is the answer</a:t>
            </a:r>
            <a:r>
              <a:rPr lang="en-US" dirty="0" smtClean="0"/>
              <a:t>.”</a:t>
            </a:r>
          </a:p>
          <a:p>
            <a:r>
              <a:rPr lang="en-US" dirty="0"/>
              <a:t>A well-presented popular story about the origin, development and solution of a problem is often more informative than the dry language of facts.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0328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A4A7DB5-E3AC-42A8-A3E7-3993F07074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818" y="152400"/>
            <a:ext cx="7886700" cy="594836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Body language</a:t>
            </a:r>
            <a:endParaRPr lang="ru-RU" b="1" dirty="0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25E9974A-86C4-4211-87B7-41657CF7F7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058150" cy="51054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Body </a:t>
            </a:r>
            <a:r>
              <a:rPr lang="en-US" dirty="0"/>
              <a:t>language is also important for communication. It is very common to see a </a:t>
            </a:r>
            <a:r>
              <a:rPr lang="en-US" dirty="0" smtClean="0"/>
              <a:t>speaker in </a:t>
            </a:r>
            <a:r>
              <a:rPr lang="en-US" dirty="0"/>
              <a:t>a distorted posture: his shoulders are turned towards the audience, his eyes are fixed on the slides, he has a laser pointer in one hand and a slide selector in the other.</a:t>
            </a:r>
            <a:endParaRPr lang="ru-RU" dirty="0"/>
          </a:p>
          <a:p>
            <a:r>
              <a:rPr lang="en-US" dirty="0"/>
              <a:t>This is a “</a:t>
            </a:r>
            <a:r>
              <a:rPr lang="en-US" b="1" dirty="0"/>
              <a:t>defensive</a:t>
            </a:r>
            <a:r>
              <a:rPr lang="en-US" dirty="0"/>
              <a:t>” sign language that worsens contact with the audience and increases the </a:t>
            </a:r>
            <a:r>
              <a:rPr lang="en-US" b="1" dirty="0">
                <a:solidFill>
                  <a:srgbClr val="FF0000"/>
                </a:solidFill>
              </a:rPr>
              <a:t>tension</a:t>
            </a:r>
            <a:r>
              <a:rPr lang="en-US" dirty="0"/>
              <a:t> of the speaker </a:t>
            </a:r>
            <a:r>
              <a:rPr lang="en-US" dirty="0" smtClean="0"/>
              <a:t>himself.</a:t>
            </a:r>
          </a:p>
          <a:p>
            <a:r>
              <a:rPr lang="en-US" dirty="0" smtClean="0"/>
              <a:t>Make </a:t>
            </a:r>
            <a:r>
              <a:rPr lang="en-US" dirty="0"/>
              <a:t>a short video recording of your presentation and you will see what is being discussed.</a:t>
            </a:r>
            <a:endParaRPr lang="ru-RU" dirty="0"/>
          </a:p>
          <a:p>
            <a:r>
              <a:rPr lang="en-US" dirty="0" smtClean="0"/>
              <a:t>Over </a:t>
            </a:r>
            <a:r>
              <a:rPr lang="en-US" dirty="0"/>
              <a:t>time, most people find their own “open” body language, and this helps them feel more relaxed during a presentation.</a:t>
            </a:r>
            <a:endParaRPr lang="ru-RU" dirty="0"/>
          </a:p>
          <a:p>
            <a:r>
              <a:rPr lang="en-US" dirty="0"/>
              <a:t>And the sooner you practice your style, the more productive your future presentations will be.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11549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0BA7B2C1-666B-4BAE-886F-0C7FD29686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685802"/>
            <a:ext cx="7886700" cy="480417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Also, remember that you are responsible for ensuring that your audience understands the essence of your work</a:t>
            </a:r>
            <a:r>
              <a:rPr lang="en-US" dirty="0" smtClean="0"/>
              <a:t>.</a:t>
            </a:r>
          </a:p>
          <a:p>
            <a:r>
              <a:rPr lang="en-US" dirty="0"/>
              <a:t>Avoid using questions like: “</a:t>
            </a:r>
            <a:r>
              <a:rPr lang="en-US" i="1" dirty="0"/>
              <a:t>Do you understand? Is everything clear to you</a:t>
            </a:r>
            <a:r>
              <a:rPr lang="en-US" i="1" dirty="0" smtClean="0"/>
              <a:t>?</a:t>
            </a:r>
            <a:r>
              <a:rPr lang="en-US" dirty="0" smtClean="0"/>
              <a:t>”</a:t>
            </a:r>
          </a:p>
          <a:p>
            <a:r>
              <a:rPr lang="en-US" dirty="0"/>
              <a:t>Ask, “</a:t>
            </a:r>
            <a:r>
              <a:rPr lang="en-US" i="1" dirty="0"/>
              <a:t>Did I explain myself clearly?</a:t>
            </a:r>
            <a:r>
              <a:rPr lang="en-US" dirty="0"/>
              <a:t>” – this way you place the </a:t>
            </a:r>
            <a:r>
              <a:rPr lang="en-US" b="1" dirty="0">
                <a:solidFill>
                  <a:srgbClr val="FF0000"/>
                </a:solidFill>
              </a:rPr>
              <a:t>responsibility</a:t>
            </a:r>
            <a:r>
              <a:rPr lang="en-US" dirty="0"/>
              <a:t> for clarity of presentation directly on </a:t>
            </a:r>
            <a:r>
              <a:rPr lang="en-US" b="1" dirty="0">
                <a:solidFill>
                  <a:srgbClr val="FF0000"/>
                </a:solidFill>
              </a:rPr>
              <a:t>yourself</a:t>
            </a:r>
            <a:r>
              <a:rPr lang="en-US" dirty="0"/>
              <a:t> and free slightly distracted or tired listeners from the burden of latent reproaches.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39564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4E04AA9-3A7F-4395-9EEC-BB48DCC2E4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381000"/>
            <a:ext cx="7886700" cy="4572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How to answer questions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59D708B5-EC33-4939-8E4F-D0181843AF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143002"/>
            <a:ext cx="8229600" cy="452596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Questions </a:t>
            </a:r>
            <a:r>
              <a:rPr lang="en-US" dirty="0"/>
              <a:t>are a unique opportunity to gain insight from experts and the wider audience about your work.</a:t>
            </a:r>
            <a:endParaRPr lang="ru-RU" dirty="0"/>
          </a:p>
          <a:p>
            <a:r>
              <a:rPr lang="en-US" dirty="0" smtClean="0"/>
              <a:t>Although </a:t>
            </a:r>
            <a:r>
              <a:rPr lang="en-US" dirty="0"/>
              <a:t>many consider questions from the audience to be analogous to student exams and answer too briefly, wanting to get it over with as quickly as possible.</a:t>
            </a:r>
            <a:endParaRPr lang="ru-RU" dirty="0"/>
          </a:p>
          <a:p>
            <a:r>
              <a:rPr lang="en-US" dirty="0" smtClean="0"/>
              <a:t>Here </a:t>
            </a:r>
            <a:r>
              <a:rPr lang="en-US" dirty="0"/>
              <a:t>are some tips to help you relax, understand questions, and answer them expressively.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27656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 txBox="1">
            <a:spLocks noChangeArrowheads="1"/>
          </p:cNvSpPr>
          <p:nvPr/>
        </p:nvSpPr>
        <p:spPr>
          <a:xfrm>
            <a:off x="1143000" y="152400"/>
            <a:ext cx="7010400" cy="1447800"/>
          </a:xfrm>
          <a:prstGeom prst="rect">
            <a:avLst/>
          </a:prstGeom>
          <a:noFill/>
          <a:extLst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/>
              <a:t>How to Make a Good Scientific Report</a:t>
            </a:r>
            <a:endParaRPr lang="ru-RU" sz="4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0452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05FADA38-8684-490C-B677-99435E13C0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533402"/>
            <a:ext cx="7886700" cy="4956573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First, don't forget to make </a:t>
            </a:r>
            <a:r>
              <a:rPr lang="en-US" b="1" dirty="0">
                <a:solidFill>
                  <a:srgbClr val="FF0000"/>
                </a:solidFill>
              </a:rPr>
              <a:t>eye contact </a:t>
            </a:r>
            <a:r>
              <a:rPr lang="en-US" dirty="0"/>
              <a:t>with the people asking questions</a:t>
            </a:r>
            <a:r>
              <a:rPr lang="en-US" dirty="0" smtClean="0"/>
              <a:t>.</a:t>
            </a:r>
          </a:p>
          <a:p>
            <a:r>
              <a:rPr lang="en-US" dirty="0" smtClean="0"/>
              <a:t>Second</a:t>
            </a:r>
            <a:r>
              <a:rPr lang="en-US" dirty="0"/>
              <a:t>, </a:t>
            </a:r>
            <a:r>
              <a:rPr lang="en-US" b="1" dirty="0">
                <a:solidFill>
                  <a:srgbClr val="FF0000"/>
                </a:solidFill>
              </a:rPr>
              <a:t>repeat the question in the same words </a:t>
            </a:r>
            <a:r>
              <a:rPr lang="en-US" dirty="0"/>
              <a:t>so that everyone can hear it (often the microphones on stage and in the audience are adjusted differently, and other listeners may not understand or hear the question).</a:t>
            </a:r>
            <a:endParaRPr lang="ru-RU" dirty="0" smtClean="0"/>
          </a:p>
          <a:p>
            <a:r>
              <a:rPr lang="en-US" dirty="0"/>
              <a:t>This will also give you </a:t>
            </a:r>
            <a:r>
              <a:rPr lang="en-US" b="1" dirty="0">
                <a:solidFill>
                  <a:srgbClr val="FF0000"/>
                </a:solidFill>
              </a:rPr>
              <a:t>extra time </a:t>
            </a:r>
            <a:r>
              <a:rPr lang="en-US" dirty="0"/>
              <a:t>to better understand the meaning of what is being said</a:t>
            </a:r>
            <a:r>
              <a:rPr lang="en-US" dirty="0" smtClean="0"/>
              <a:t>.</a:t>
            </a:r>
          </a:p>
          <a:p>
            <a:r>
              <a:rPr lang="en-US" dirty="0"/>
              <a:t>Check your opponent’s reaction to see if you understood the meaning of the question, and if not, </a:t>
            </a:r>
            <a:r>
              <a:rPr lang="en-US" b="1" dirty="0">
                <a:solidFill>
                  <a:srgbClr val="FF0000"/>
                </a:solidFill>
              </a:rPr>
              <a:t>don’t be shy about asking them to explain again </a:t>
            </a:r>
            <a:r>
              <a:rPr lang="en-US" dirty="0"/>
              <a:t>or rephrase the question </a:t>
            </a:r>
            <a:r>
              <a:rPr lang="en-US" dirty="0" smtClean="0"/>
              <a:t>(this is especially important </a:t>
            </a:r>
            <a:r>
              <a:rPr lang="en-US" dirty="0"/>
              <a:t>if the question is not asked in </a:t>
            </a:r>
            <a:r>
              <a:rPr lang="en-US" dirty="0" smtClean="0"/>
              <a:t>your </a:t>
            </a:r>
            <a:r>
              <a:rPr lang="en-US" dirty="0"/>
              <a:t>native language).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1924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2DE58E5F-9F5F-45D8-BE2F-6972FA280C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305" y="457200"/>
            <a:ext cx="7886700" cy="4800600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Listen to the question: We often start answering immediately after the first two words, as if we expected exactly this reaction. But this is often how we can get into trouble</a:t>
            </a:r>
            <a:r>
              <a:rPr lang="en-US" dirty="0" smtClean="0"/>
              <a:t>.</a:t>
            </a:r>
          </a:p>
          <a:p>
            <a:r>
              <a:rPr lang="en-US" dirty="0"/>
              <a:t>Now that you have been asked a clear question, agree that the question is worthwhile. Say “yes” to the idea itself, because every idea has the right to exist and be discussed</a:t>
            </a:r>
            <a:r>
              <a:rPr lang="en-US" dirty="0" smtClean="0"/>
              <a:t>.</a:t>
            </a:r>
          </a:p>
          <a:p>
            <a:r>
              <a:rPr lang="en-US" dirty="0"/>
              <a:t>You can </a:t>
            </a:r>
            <a:r>
              <a:rPr lang="en-US" b="1" dirty="0">
                <a:solidFill>
                  <a:srgbClr val="FF0000"/>
                </a:solidFill>
              </a:rPr>
              <a:t>honestly admit</a:t>
            </a:r>
            <a:r>
              <a:rPr lang="en-US" dirty="0"/>
              <a:t>: “</a:t>
            </a:r>
            <a:r>
              <a:rPr lang="en-US" i="1" dirty="0"/>
              <a:t>I don’t </a:t>
            </a:r>
            <a:r>
              <a:rPr lang="en-US" i="1" dirty="0" smtClean="0"/>
              <a:t>know</a:t>
            </a:r>
            <a:r>
              <a:rPr lang="en-US" dirty="0" smtClean="0"/>
              <a:t>” </a:t>
            </a:r>
            <a:r>
              <a:rPr lang="en-US" dirty="0"/>
              <a:t>,</a:t>
            </a:r>
            <a:r>
              <a:rPr lang="en-US" dirty="0" smtClean="0"/>
              <a:t> </a:t>
            </a:r>
            <a:r>
              <a:rPr lang="en-US" dirty="0"/>
              <a:t>“</a:t>
            </a:r>
            <a:r>
              <a:rPr lang="en-US" i="1" dirty="0"/>
              <a:t>I haven’t thought about that </a:t>
            </a:r>
            <a:r>
              <a:rPr lang="en-US" i="1" dirty="0" smtClean="0"/>
              <a:t>before</a:t>
            </a:r>
            <a:r>
              <a:rPr lang="en-US" dirty="0" smtClean="0"/>
              <a:t>” </a:t>
            </a:r>
            <a:r>
              <a:rPr lang="en-US" dirty="0"/>
              <a:t>,</a:t>
            </a:r>
            <a:r>
              <a:rPr lang="en-US" dirty="0" smtClean="0"/>
              <a:t> </a:t>
            </a:r>
            <a:r>
              <a:rPr lang="en-US" dirty="0"/>
              <a:t>“</a:t>
            </a:r>
            <a:r>
              <a:rPr lang="en-US" i="1" dirty="0"/>
              <a:t>let’s talk about that after the </a:t>
            </a:r>
            <a:r>
              <a:rPr lang="en-US" i="1" dirty="0" smtClean="0"/>
              <a:t>lecture</a:t>
            </a:r>
            <a:r>
              <a:rPr lang="en-US" dirty="0" smtClean="0"/>
              <a:t>” </a:t>
            </a:r>
            <a:r>
              <a:rPr lang="en-US" dirty="0"/>
              <a:t>,</a:t>
            </a:r>
            <a:r>
              <a:rPr lang="en-US" dirty="0" smtClean="0"/>
              <a:t> </a:t>
            </a:r>
            <a:r>
              <a:rPr lang="en-US" dirty="0"/>
              <a:t>or “</a:t>
            </a:r>
            <a:r>
              <a:rPr lang="en-US" i="1" dirty="0"/>
              <a:t>that’s a very accurate </a:t>
            </a:r>
            <a:r>
              <a:rPr lang="en-US" i="1" dirty="0" smtClean="0"/>
              <a:t>observation</a:t>
            </a:r>
            <a:r>
              <a:rPr lang="en-US" dirty="0" smtClean="0"/>
              <a:t>”.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68943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FC50D4F-A35A-424B-A804-DC0B445148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04802"/>
            <a:ext cx="7886700" cy="505475"/>
          </a:xfrm>
        </p:spPr>
        <p:txBody>
          <a:bodyPr>
            <a:noAutofit/>
          </a:bodyPr>
          <a:lstStyle/>
          <a:p>
            <a:r>
              <a:rPr lang="en-US" sz="3600" b="1" dirty="0"/>
              <a:t>The emotional mood of the question</a:t>
            </a:r>
            <a:endParaRPr lang="ru-RU" sz="3600" b="1" dirty="0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586B56F4-92AC-40A9-B3C5-DFB1E8A38A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90602"/>
            <a:ext cx="8229600" cy="5135563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Unfortunately, some questions at scientific presentations are asked in an </a:t>
            </a:r>
            <a:r>
              <a:rPr lang="en-US" dirty="0" err="1"/>
              <a:t>unmotivatedly</a:t>
            </a:r>
            <a:r>
              <a:rPr lang="en-US" dirty="0"/>
              <a:t> aggressive tone</a:t>
            </a:r>
            <a:r>
              <a:rPr lang="en-US" dirty="0" smtClean="0"/>
              <a:t>.</a:t>
            </a:r>
          </a:p>
          <a:p>
            <a:r>
              <a:rPr lang="en-US" dirty="0"/>
              <a:t>Here it is important to separate the dramatic presentation – the “music” (emotional mood) of the question – from the content.</a:t>
            </a:r>
            <a:endParaRPr lang="ru-RU" dirty="0"/>
          </a:p>
          <a:p>
            <a:r>
              <a:rPr lang="en-US" dirty="0"/>
              <a:t>Asking a question aggressively can trigger an intuitive defensive reaction, and you will not understand the meaning of what was asked</a:t>
            </a:r>
            <a:r>
              <a:rPr lang="en-US" dirty="0" smtClean="0"/>
              <a:t>.</a:t>
            </a:r>
          </a:p>
          <a:p>
            <a:r>
              <a:rPr lang="en-US" dirty="0"/>
              <a:t>If you separate aggression from the content, you have a chance to respond correctly while not testing the patience of those present</a:t>
            </a:r>
            <a:r>
              <a:rPr lang="en-US" dirty="0" smtClean="0"/>
              <a:t>.</a:t>
            </a:r>
            <a:endParaRPr lang="kk-KZ" dirty="0" smtClean="0"/>
          </a:p>
          <a:p>
            <a:r>
              <a:rPr lang="en-US" dirty="0"/>
              <a:t>This will both reduce aggression to zero and give </a:t>
            </a:r>
            <a:r>
              <a:rPr lang="kk-KZ" dirty="0" smtClean="0"/>
              <a:t>     </a:t>
            </a:r>
            <a:r>
              <a:rPr lang="en-US" dirty="0" smtClean="0"/>
              <a:t>you </a:t>
            </a:r>
            <a:r>
              <a:rPr lang="en-US" dirty="0"/>
              <a:t>points.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09828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70939A9B-2E9D-4E37-A361-FC5552F01A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609602"/>
            <a:ext cx="7886700" cy="4880373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The </a:t>
            </a:r>
            <a:r>
              <a:rPr lang="en-US" b="1" dirty="0">
                <a:solidFill>
                  <a:srgbClr val="FF0000"/>
                </a:solidFill>
              </a:rPr>
              <a:t>first question </a:t>
            </a:r>
            <a:r>
              <a:rPr lang="en-US" dirty="0"/>
              <a:t>is very important because </a:t>
            </a:r>
            <a:r>
              <a:rPr lang="en-US" b="1" dirty="0">
                <a:solidFill>
                  <a:srgbClr val="FF0000"/>
                </a:solidFill>
              </a:rPr>
              <a:t>the way you answer</a:t>
            </a:r>
            <a:r>
              <a:rPr lang="en-US" dirty="0"/>
              <a:t> it will set the tone of the discussion that follows</a:t>
            </a:r>
            <a:r>
              <a:rPr lang="en-US" dirty="0" smtClean="0"/>
              <a:t>.</a:t>
            </a:r>
            <a:endParaRPr lang="kk-KZ" dirty="0" smtClean="0"/>
          </a:p>
          <a:p>
            <a:r>
              <a:rPr lang="en-US" dirty="0"/>
              <a:t>It is the beginning of this part of your speech that you should devote </a:t>
            </a:r>
            <a:r>
              <a:rPr lang="en-US" b="1" dirty="0">
                <a:solidFill>
                  <a:srgbClr val="FF0000"/>
                </a:solidFill>
              </a:rPr>
              <a:t>the</a:t>
            </a:r>
            <a:r>
              <a:rPr lang="en-US" dirty="0"/>
              <a:t> </a:t>
            </a:r>
            <a:r>
              <a:rPr lang="en-US" b="1" dirty="0">
                <a:solidFill>
                  <a:srgbClr val="FF0000"/>
                </a:solidFill>
              </a:rPr>
              <a:t>most</a:t>
            </a:r>
            <a:r>
              <a:rPr lang="en-US" dirty="0"/>
              <a:t> time and attention to</a:t>
            </a:r>
            <a:r>
              <a:rPr lang="en-US" dirty="0" smtClean="0"/>
              <a:t>.</a:t>
            </a:r>
            <a:endParaRPr lang="kk-KZ" dirty="0" smtClean="0"/>
          </a:p>
          <a:p>
            <a:r>
              <a:rPr lang="en-US" dirty="0"/>
              <a:t>And of course, be sure to take all the questions asked into account </a:t>
            </a:r>
            <a:r>
              <a:rPr lang="en-US" b="1" dirty="0">
                <a:solidFill>
                  <a:srgbClr val="FF0000"/>
                </a:solidFill>
              </a:rPr>
              <a:t>when preparing for your next presentation</a:t>
            </a:r>
            <a:r>
              <a:rPr lang="en-US" dirty="0"/>
              <a:t> (start again with the preparatory phase</a:t>
            </a:r>
            <a:r>
              <a:rPr lang="en-US" dirty="0" smtClean="0"/>
              <a:t>).</a:t>
            </a:r>
            <a:endParaRPr lang="kk-KZ" dirty="0" smtClean="0"/>
          </a:p>
          <a:p>
            <a:r>
              <a:rPr lang="en-US" dirty="0"/>
              <a:t>This way, you will prevent the same questions from appearing over and over again and will be able to move on to the “next level” questions.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79186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F117B7F-F794-4778-A1AD-8160EC288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509" y="152400"/>
            <a:ext cx="8614064" cy="762000"/>
          </a:xfrm>
        </p:spPr>
        <p:txBody>
          <a:bodyPr>
            <a:normAutofit/>
          </a:bodyPr>
          <a:lstStyle/>
          <a:p>
            <a:r>
              <a:rPr lang="en-US" sz="3600" b="1" dirty="0"/>
              <a:t>Overcoming stage fright</a:t>
            </a:r>
            <a:endParaRPr lang="ru-RU" sz="3600" dirty="0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9EA2881C-D27C-4417-982D-DF076EB823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2509" y="1295400"/>
            <a:ext cx="8614064" cy="472440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If you are worried about how to give a presentation, if you are worried and anxious, then you are not alone</a:t>
            </a:r>
            <a:r>
              <a:rPr lang="en-US" dirty="0" smtClean="0"/>
              <a:t>.</a:t>
            </a:r>
            <a:endParaRPr lang="kk-KZ" dirty="0" smtClean="0"/>
          </a:p>
          <a:p>
            <a:r>
              <a:rPr lang="en-US" dirty="0"/>
              <a:t>Most people have a fear of the audience: the fear that the audience will not understand you or will find errors in your work, and you will be thrown out of the scientific community in disgrace</a:t>
            </a:r>
            <a:r>
              <a:rPr lang="en-US" dirty="0" smtClean="0"/>
              <a:t>.</a:t>
            </a:r>
            <a:endParaRPr lang="kk-KZ" dirty="0" smtClean="0"/>
          </a:p>
          <a:p>
            <a:r>
              <a:rPr lang="en-US" dirty="0"/>
              <a:t>Fear is the terrible feeling that comes from “over-preparing”—duplicating every word on your slides and presenting unnecessary data</a:t>
            </a:r>
            <a:r>
              <a:rPr lang="en-US" dirty="0" smtClean="0"/>
              <a:t>.</a:t>
            </a:r>
            <a:endParaRPr lang="kk-KZ" dirty="0" smtClean="0"/>
          </a:p>
          <a:p>
            <a:r>
              <a:rPr lang="en-US" dirty="0"/>
              <a:t>Perhaps the only positive role of fear is that in this case experienced listeners will feel sorry for you and will encourage you</a:t>
            </a:r>
            <a:r>
              <a:rPr lang="en-US" dirty="0" smtClean="0"/>
              <a:t>.</a:t>
            </a:r>
            <a:endParaRPr lang="kk-KZ" dirty="0" smtClean="0"/>
          </a:p>
          <a:p>
            <a:r>
              <a:rPr lang="en-US" dirty="0"/>
              <a:t>However, it can no longer be called a success.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94228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BB9F6FB-B334-406A-B70F-4C688C01E6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04800"/>
            <a:ext cx="7886700" cy="571976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Guide for the audience</a:t>
            </a:r>
            <a:endParaRPr lang="ru-RU" b="1" dirty="0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E1537DEC-EA46-4643-98F4-C402398136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295400"/>
            <a:ext cx="7886700" cy="4648200"/>
          </a:xfrm>
        </p:spPr>
        <p:txBody>
          <a:bodyPr>
            <a:normAutofit fontScale="92500" lnSpcReduction="20000"/>
          </a:bodyPr>
          <a:lstStyle/>
          <a:p>
            <a:r>
              <a:rPr lang="en-US" sz="3400" dirty="0"/>
              <a:t>One of the best ways to overcome stage fright is to imagine that </a:t>
            </a:r>
            <a:r>
              <a:rPr lang="en-US" b="1" dirty="0">
                <a:solidFill>
                  <a:srgbClr val="FF0000"/>
                </a:solidFill>
              </a:rPr>
              <a:t>you are a guide</a:t>
            </a:r>
            <a:r>
              <a:rPr lang="en-US" sz="3400" dirty="0"/>
              <a:t>, holding each listener's hand as you lead them through a compelling story</a:t>
            </a:r>
            <a:r>
              <a:rPr lang="en-US" sz="3400" dirty="0" smtClean="0"/>
              <a:t>.</a:t>
            </a:r>
            <a:endParaRPr lang="kk-KZ" sz="3400" dirty="0" smtClean="0"/>
          </a:p>
          <a:p>
            <a:r>
              <a:rPr lang="en-US" sz="3400" dirty="0"/>
              <a:t>Be careful to make sure no one falls behind</a:t>
            </a:r>
            <a:r>
              <a:rPr lang="en-US" sz="3400" dirty="0" smtClean="0"/>
              <a:t>.</a:t>
            </a:r>
            <a:endParaRPr lang="kk-KZ" sz="3400" dirty="0" smtClean="0"/>
          </a:p>
          <a:p>
            <a:r>
              <a:rPr lang="en-US" sz="3400" dirty="0"/>
              <a:t>If you have friends in the audience, imagine that you are simply talking to them, and gradually people gather around you who also want to listen</a:t>
            </a:r>
            <a:r>
              <a:rPr lang="en-US" sz="3400" dirty="0" smtClean="0"/>
              <a:t>.</a:t>
            </a:r>
            <a:endParaRPr lang="kk-KZ" sz="3400" dirty="0" smtClean="0"/>
          </a:p>
          <a:p>
            <a:r>
              <a:rPr lang="en-US" sz="3400" dirty="0"/>
              <a:t>Gradually you will involve the entire audience in the conversation.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70803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210C47A-3085-43CB-8F86-296E3D5514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Don't be shy about working it out</a:t>
            </a:r>
            <a:endParaRPr lang="ru-RU" b="1" dirty="0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4DEA3A79-9712-4C0E-9F28-55D0558069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Don't be shy about practicing these simple techniques at any presentation, and I promise you that gradually your presentation preparation will reach a qualitatively new level, and reports and seminars will turn into a pleasant pastime (even for you ;-).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64635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B84B807-EC08-4B3A-9D39-AD54DAFACF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8660" y="304800"/>
            <a:ext cx="7886700" cy="446246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 </a:t>
            </a:r>
            <a:r>
              <a:rPr lang="en-US" b="1" dirty="0"/>
              <a:t>Some important details </a:t>
            </a:r>
            <a:r>
              <a:rPr lang="ru-RU" b="1" dirty="0" smtClean="0"/>
              <a:t>(</a:t>
            </a:r>
            <a:r>
              <a:rPr lang="ru-RU" sz="2325" b="1" dirty="0"/>
              <a:t>1/2</a:t>
            </a:r>
            <a:r>
              <a:rPr lang="ru-RU" b="1" dirty="0"/>
              <a:t>)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316EC287-B0BD-4F76-9CC5-7FE8C60394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5760" y="1219200"/>
            <a:ext cx="8229600" cy="4914900"/>
          </a:xfrm>
        </p:spPr>
        <p:txBody>
          <a:bodyPr>
            <a:normAutofit fontScale="77500" lnSpcReduction="20000"/>
          </a:bodyPr>
          <a:lstStyle/>
          <a:p>
            <a:pPr marL="514350" indent="-514350">
              <a:lnSpc>
                <a:spcPct val="108000"/>
              </a:lnSpc>
              <a:buAutoNum type="arabicPeriod"/>
            </a:pPr>
            <a:r>
              <a:rPr lang="en-US" sz="3400" dirty="0"/>
              <a:t>The speaker must be fluent in the material. It is not enough to learn two sentences. You just need to know what you are talking about</a:t>
            </a:r>
            <a:r>
              <a:rPr lang="en-US" sz="3400" dirty="0" smtClean="0"/>
              <a:t>.</a:t>
            </a:r>
            <a:endParaRPr lang="kk-KZ" sz="3400" dirty="0" smtClean="0"/>
          </a:p>
          <a:p>
            <a:pPr marL="514350" indent="-514350">
              <a:lnSpc>
                <a:spcPct val="108000"/>
              </a:lnSpc>
              <a:buAutoNum type="arabicPeriod"/>
            </a:pPr>
            <a:r>
              <a:rPr lang="en-US" sz="3400" dirty="0"/>
              <a:t>There are many techniques for holding the audience's attention. The simplest and most effective is to evoke </a:t>
            </a:r>
            <a:r>
              <a:rPr lang="en-US" sz="3400" b="1" dirty="0">
                <a:solidFill>
                  <a:srgbClr val="FF0000"/>
                </a:solidFill>
              </a:rPr>
              <a:t>strong emotions</a:t>
            </a:r>
            <a:r>
              <a:rPr lang="en-US" sz="3400" dirty="0"/>
              <a:t> in the audience.</a:t>
            </a:r>
            <a:endParaRPr lang="ru-RU" sz="3400" dirty="0"/>
          </a:p>
          <a:p>
            <a:pPr marL="514350" indent="-514350">
              <a:lnSpc>
                <a:spcPct val="108000"/>
              </a:lnSpc>
              <a:buAutoNum type="arabicPeriod"/>
            </a:pPr>
            <a:r>
              <a:rPr lang="en-US" sz="3400" dirty="0"/>
              <a:t>Perhaps you can </a:t>
            </a:r>
            <a:r>
              <a:rPr lang="en-US" sz="3400" b="1" dirty="0">
                <a:solidFill>
                  <a:srgbClr val="FF0000"/>
                </a:solidFill>
              </a:rPr>
              <a:t>refute some established dogma</a:t>
            </a:r>
            <a:r>
              <a:rPr lang="en-US" sz="3400" dirty="0"/>
              <a:t> or present an </a:t>
            </a:r>
            <a:r>
              <a:rPr lang="en-US" sz="3400" b="1" dirty="0">
                <a:solidFill>
                  <a:srgbClr val="FF0000"/>
                </a:solidFill>
              </a:rPr>
              <a:t>alternative point of view</a:t>
            </a:r>
            <a:r>
              <a:rPr lang="en-US" sz="3400" dirty="0"/>
              <a:t>, even if it is </a:t>
            </a:r>
            <a:r>
              <a:rPr lang="en-US" sz="3400" b="1" dirty="0">
                <a:solidFill>
                  <a:srgbClr val="FF0000"/>
                </a:solidFill>
              </a:rPr>
              <a:t>absolutely</a:t>
            </a:r>
            <a:r>
              <a:rPr lang="en-US" sz="3400" dirty="0"/>
              <a:t> </a:t>
            </a:r>
            <a:r>
              <a:rPr lang="en-US" sz="3400" b="1" dirty="0">
                <a:solidFill>
                  <a:srgbClr val="FF0000"/>
                </a:solidFill>
              </a:rPr>
              <a:t>fantastic</a:t>
            </a:r>
            <a:r>
              <a:rPr lang="en-US" sz="3400" dirty="0"/>
              <a:t>, but one that should focus attention on what you are going to say</a:t>
            </a:r>
            <a:r>
              <a:rPr lang="en-US" sz="3400" dirty="0" smtClean="0"/>
              <a:t>.</a:t>
            </a:r>
            <a:endParaRPr lang="kk-KZ" sz="3400" dirty="0" smtClean="0"/>
          </a:p>
          <a:p>
            <a:pPr marL="514350" indent="-514350">
              <a:lnSpc>
                <a:spcPct val="108000"/>
              </a:lnSpc>
              <a:buAutoNum type="arabicPeriod"/>
            </a:pPr>
            <a:r>
              <a:rPr lang="en-US" sz="3400" dirty="0"/>
              <a:t>The presentation should be dynamic and attention-grabbing.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24446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04F2CA7-9AF5-45A4-95F0-19920DE80E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7886700" cy="74295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Some important </a:t>
            </a:r>
            <a:r>
              <a:rPr lang="en-US" b="1" dirty="0" smtClean="0"/>
              <a:t>details</a:t>
            </a:r>
            <a:r>
              <a:rPr lang="kk-KZ" b="1" dirty="0" smtClean="0"/>
              <a:t> </a:t>
            </a:r>
            <a:r>
              <a:rPr lang="ru-RU" b="1" dirty="0" smtClean="0"/>
              <a:t>(</a:t>
            </a:r>
            <a:r>
              <a:rPr lang="ru-RU" sz="2325" b="1" dirty="0" smtClean="0"/>
              <a:t>2/2</a:t>
            </a:r>
            <a:r>
              <a:rPr lang="ru-RU" b="1" dirty="0"/>
              <a:t>)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92B10D16-F3B0-4D1D-9E86-210910D764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838200"/>
            <a:ext cx="7886700" cy="5638800"/>
          </a:xfrm>
        </p:spPr>
        <p:txBody>
          <a:bodyPr>
            <a:no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ru-RU" sz="2400" dirty="0"/>
              <a:t>5. </a:t>
            </a:r>
            <a:r>
              <a:rPr lang="en-US" sz="2400" dirty="0" smtClean="0"/>
              <a:t>You </a:t>
            </a:r>
            <a:r>
              <a:rPr lang="en-US" sz="2400" dirty="0"/>
              <a:t>need to allow the audience to relax - don't overwhelm them with a continuous stream of numbers, add a little humor or switch to a quote from a famous movie for a second (there can be many techniques).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>6. </a:t>
            </a:r>
            <a:r>
              <a:rPr lang="en-US" sz="2400" dirty="0"/>
              <a:t>Provide compelling arguments (which you believe yourself :-)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>7. </a:t>
            </a:r>
            <a:r>
              <a:rPr lang="en-US" sz="2400" dirty="0"/>
              <a:t>Any report requires a summary</a:t>
            </a:r>
            <a:r>
              <a:rPr lang="en-US" sz="2400" dirty="0" smtClean="0"/>
              <a:t>.</a:t>
            </a:r>
            <a:endParaRPr lang="kk-KZ" sz="2400" dirty="0" smtClean="0"/>
          </a:p>
          <a:p>
            <a:pPr marL="0" indent="0">
              <a:lnSpc>
                <a:spcPct val="110000"/>
              </a:lnSpc>
              <a:buNone/>
            </a:pPr>
            <a:r>
              <a:rPr lang="ru-RU" sz="2400" dirty="0" smtClean="0"/>
              <a:t>8</a:t>
            </a:r>
            <a:r>
              <a:rPr lang="ru-RU" sz="2400" dirty="0"/>
              <a:t>. </a:t>
            </a:r>
            <a:r>
              <a:rPr lang="en-US" sz="2400" dirty="0"/>
              <a:t>At the end of the report, you need to evoke </a:t>
            </a:r>
            <a:r>
              <a:rPr lang="en-US" sz="2400" b="1" dirty="0">
                <a:solidFill>
                  <a:srgbClr val="FF0000"/>
                </a:solidFill>
              </a:rPr>
              <a:t>positive emotions </a:t>
            </a:r>
            <a:r>
              <a:rPr lang="en-US" sz="2400" dirty="0"/>
              <a:t>in the audience. Just show a funny unusual picture that will make the audience smile</a:t>
            </a:r>
            <a:r>
              <a:rPr lang="en-US" sz="2400" dirty="0" smtClean="0"/>
              <a:t>.</a:t>
            </a:r>
            <a:endParaRPr lang="kk-KZ" sz="2400" dirty="0" smtClean="0"/>
          </a:p>
          <a:p>
            <a:pPr marL="0" indent="0">
              <a:lnSpc>
                <a:spcPct val="110000"/>
              </a:lnSpc>
              <a:buNone/>
            </a:pPr>
            <a:endParaRPr lang="en-US" sz="2400" dirty="0"/>
          </a:p>
          <a:p>
            <a:pPr marL="0" indent="0">
              <a:lnSpc>
                <a:spcPct val="110000"/>
              </a:lnSpc>
              <a:buNone/>
            </a:pPr>
            <a:r>
              <a:rPr lang="en-US" sz="2400" dirty="0"/>
              <a:t>these are just a few tips, and of course the most important thing is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2400" dirty="0"/>
              <a:t>"... and experience, the son of mistakes..."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140683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35D371E-82BB-46B6-B5EA-0E187B9096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-133350"/>
            <a:ext cx="8229600" cy="1143000"/>
          </a:xfrm>
        </p:spPr>
        <p:txBody>
          <a:bodyPr/>
          <a:lstStyle/>
          <a:p>
            <a:r>
              <a:rPr lang="en-US" dirty="0"/>
              <a:t>References</a:t>
            </a:r>
            <a:endParaRPr lang="ru-RU" dirty="0"/>
          </a:p>
        </p:txBody>
      </p:sp>
      <p:pic>
        <p:nvPicPr>
          <p:cNvPr id="2050" name="Picture 2" descr="Chill Guy Meme курсор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29" t="-1585"/>
          <a:stretch/>
        </p:blipFill>
        <p:spPr bwMode="auto">
          <a:xfrm>
            <a:off x="304800" y="3352800"/>
            <a:ext cx="3228975" cy="3778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вальная выноска 3"/>
          <p:cNvSpPr/>
          <p:nvPr/>
        </p:nvSpPr>
        <p:spPr>
          <a:xfrm>
            <a:off x="609600" y="990600"/>
            <a:ext cx="7772400" cy="2903538"/>
          </a:xfrm>
          <a:prstGeom prst="wedgeEllipseCallou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smtClean="0">
                <a:solidFill>
                  <a:schemeClr val="tx1"/>
                </a:solidFill>
              </a:rPr>
              <a:t>I am just a chill guy who used the </a:t>
            </a:r>
            <a:r>
              <a:rPr lang="en-US" sz="3200" dirty="0">
                <a:solidFill>
                  <a:schemeClr val="tx1"/>
                </a:solidFill>
              </a:rPr>
              <a:t>materials </a:t>
            </a:r>
            <a:r>
              <a:rPr lang="en-US" sz="3200" dirty="0" smtClean="0">
                <a:solidFill>
                  <a:schemeClr val="tx1"/>
                </a:solidFill>
              </a:rPr>
              <a:t>from an </a:t>
            </a:r>
            <a:r>
              <a:rPr lang="en-US" sz="3200" dirty="0">
                <a:solidFill>
                  <a:schemeClr val="tx1"/>
                </a:solidFill>
              </a:rPr>
              <a:t>essay by Israeli scientist Uri </a:t>
            </a:r>
            <a:r>
              <a:rPr lang="en-US" sz="3200" dirty="0" err="1">
                <a:solidFill>
                  <a:schemeClr val="tx1"/>
                </a:solidFill>
              </a:rPr>
              <a:t>Alon</a:t>
            </a:r>
            <a:r>
              <a:rPr lang="en-US" sz="3200" dirty="0">
                <a:solidFill>
                  <a:schemeClr val="tx1"/>
                </a:solidFill>
              </a:rPr>
              <a:t>, published in the journal Molecular Cell.</a:t>
            </a:r>
            <a:endParaRPr lang="ru-RU" sz="3200" dirty="0">
              <a:solidFill>
                <a:schemeClr val="tx1"/>
              </a:solidFill>
            </a:endParaRP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79266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="" xmlns:a16="http://schemas.microsoft.com/office/drawing/2014/main" id="{DE5CFD3B-2988-4A31-8C60-2EFCF0CA18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22670" y="1524000"/>
            <a:ext cx="5321330" cy="5334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E46C8458-86AD-4836-838C-78E0464EA39C}"/>
              </a:ext>
            </a:extLst>
          </p:cNvPr>
          <p:cNvSpPr txBox="1"/>
          <p:nvPr/>
        </p:nvSpPr>
        <p:spPr>
          <a:xfrm>
            <a:off x="381000" y="457200"/>
            <a:ext cx="31242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An inexperienced speaker, finding himself under the close attention of the public, often gets confused and performs in a way that is not at all what he would like.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0391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0" y="152400"/>
            <a:ext cx="6553200" cy="914400"/>
          </a:xfrm>
        </p:spPr>
        <p:txBody>
          <a:bodyPr>
            <a:normAutofit/>
          </a:bodyPr>
          <a:lstStyle/>
          <a:p>
            <a:r>
              <a:rPr lang="en-US" sz="3600" dirty="0"/>
              <a:t>Anyone can make a good report</a:t>
            </a:r>
            <a:endParaRPr lang="en-US" sz="3600" dirty="0">
              <a:solidFill>
                <a:srgbClr val="4D4D4D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0" y="1371600"/>
            <a:ext cx="6096000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/>
              <a:t>Everyone </a:t>
            </a:r>
            <a:r>
              <a:rPr lang="en-US" sz="2200" dirty="0"/>
              <a:t>can improve their presentation technique.</a:t>
            </a:r>
            <a:endParaRPr lang="ru-RU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b="1" dirty="0" smtClean="0">
                <a:solidFill>
                  <a:srgbClr val="FF0000"/>
                </a:solidFill>
              </a:rPr>
              <a:t>All </a:t>
            </a:r>
            <a:r>
              <a:rPr lang="en-US" sz="2200" b="1" dirty="0">
                <a:solidFill>
                  <a:srgbClr val="FF0000"/>
                </a:solidFill>
              </a:rPr>
              <a:t>scientists should know</a:t>
            </a:r>
            <a:r>
              <a:rPr lang="en-US" sz="2200" dirty="0"/>
              <a:t> the basics of giving good talks. This will benefit both the speaker and the audience.</a:t>
            </a:r>
            <a:endParaRPr lang="ru-RU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The proposed approach includes both elements of theatrical art and principles of oratory</a:t>
            </a:r>
            <a:r>
              <a:rPr lang="en-US" sz="2200" dirty="0" smtClean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/>
              <a:t>The </a:t>
            </a:r>
            <a:r>
              <a:rPr lang="en-US" sz="2200" dirty="0"/>
              <a:t>purpose of these principles is not marketing - it is not to put a shine on an essentially useless product.</a:t>
            </a:r>
            <a:endParaRPr lang="ru-RU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/>
              <a:t>The </a:t>
            </a:r>
            <a:r>
              <a:rPr lang="en-US" sz="2200" dirty="0"/>
              <a:t>point of this approach is to give people an idea of ​​</a:t>
            </a:r>
            <a:r>
              <a:rPr lang="en-US" sz="2200" b="1" dirty="0">
                <a:solidFill>
                  <a:srgbClr val="FF0000"/>
                </a:solidFill>
              </a:rPr>
              <a:t>the importance of your work</a:t>
            </a:r>
            <a:r>
              <a:rPr lang="en-US" sz="2200" dirty="0"/>
              <a:t>, to show it </a:t>
            </a:r>
            <a:r>
              <a:rPr lang="en-US" sz="2200" b="1" dirty="0">
                <a:solidFill>
                  <a:srgbClr val="FF0000"/>
                </a:solidFill>
              </a:rPr>
              <a:t>as you see it</a:t>
            </a:r>
            <a:r>
              <a:rPr lang="en-US" sz="2200" dirty="0"/>
              <a:t>.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1994737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6E79240-C7D0-4918-B2A9-3BA191BFE5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sz="3200" b="1" dirty="0"/>
              <a:t>Three Basic Principles of a Good Report</a:t>
            </a:r>
            <a:endParaRPr lang="ru-RU" sz="3200" dirty="0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48E38B16-889B-4274-B819-9B47796D1A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Preparing </a:t>
            </a:r>
            <a:r>
              <a:rPr lang="en-US" b="1" dirty="0">
                <a:solidFill>
                  <a:srgbClr val="FF0000"/>
                </a:solidFill>
              </a:rPr>
              <a:t>slides</a:t>
            </a:r>
            <a:r>
              <a:rPr lang="en-US" dirty="0"/>
              <a:t>: each slide should have its own full title;</a:t>
            </a:r>
            <a:endParaRPr lang="ru-RU" dirty="0"/>
          </a:p>
          <a:p>
            <a:r>
              <a:rPr lang="en-US" b="1" dirty="0" smtClean="0">
                <a:solidFill>
                  <a:srgbClr val="FF0000"/>
                </a:solidFill>
              </a:rPr>
              <a:t>Presentation</a:t>
            </a:r>
            <a:r>
              <a:rPr lang="en-US" dirty="0"/>
              <a:t>: Make eye contact with the audience, look out into the room, not at the screen;</a:t>
            </a:r>
            <a:endParaRPr lang="ru-RU" dirty="0"/>
          </a:p>
          <a:p>
            <a:r>
              <a:rPr lang="en-US" b="1" dirty="0" smtClean="0">
                <a:solidFill>
                  <a:srgbClr val="FF0000"/>
                </a:solidFill>
              </a:rPr>
              <a:t>Questions</a:t>
            </a:r>
            <a:r>
              <a:rPr lang="en-US" dirty="0"/>
              <a:t>: Listen to the question, repeat it. Remember, the main thing in a question is its content, not the tone in which it was asked.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86609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05421AA-6F6D-4436-ADBD-ED0433E5F8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715963"/>
          </a:xfrm>
        </p:spPr>
        <p:txBody>
          <a:bodyPr>
            <a:normAutofit/>
          </a:bodyPr>
          <a:lstStyle/>
          <a:p>
            <a:r>
              <a:rPr lang="en-US" sz="3600" b="1" dirty="0"/>
              <a:t>Preparation of the report</a:t>
            </a:r>
            <a:endParaRPr lang="ru-RU" sz="3600" b="1" dirty="0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F3123775-273E-4C1C-B662-F9E81DEE30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9202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Preparing </a:t>
            </a:r>
            <a:r>
              <a:rPr lang="en-US" dirty="0"/>
              <a:t>a good report should begin with finding a concise and accurate title for the presentation.</a:t>
            </a:r>
            <a:r>
              <a:rPr lang="ru-RU" dirty="0" smtClean="0"/>
              <a:t> </a:t>
            </a:r>
            <a:r>
              <a:rPr lang="en-US" dirty="0" smtClean="0"/>
              <a:t> </a:t>
            </a:r>
            <a:endParaRPr lang="ru-RU" dirty="0"/>
          </a:p>
          <a:p>
            <a:r>
              <a:rPr lang="en-US" dirty="0"/>
              <a:t>This should be done before you start preparing your slides</a:t>
            </a:r>
            <a:r>
              <a:rPr lang="en-US" dirty="0" smtClean="0"/>
              <a:t>.</a:t>
            </a:r>
          </a:p>
          <a:p>
            <a:r>
              <a:rPr lang="en-US" dirty="0"/>
              <a:t>Come up with a name yourself</a:t>
            </a:r>
            <a:r>
              <a:rPr lang="en-US" dirty="0" smtClean="0"/>
              <a:t>.</a:t>
            </a:r>
            <a:r>
              <a:rPr lang="ru-RU" dirty="0" smtClean="0"/>
              <a:t> </a:t>
            </a:r>
            <a:endParaRPr lang="ru-RU" dirty="0"/>
          </a:p>
          <a:p>
            <a:r>
              <a:rPr lang="en-US" dirty="0" smtClean="0"/>
              <a:t>It </a:t>
            </a:r>
            <a:r>
              <a:rPr lang="en-US" dirty="0"/>
              <a:t>should describe the topic and purpose of the report in one sentence.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4010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2036DB6-776C-4555-84C0-C43518AA52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Example of a title</a:t>
            </a:r>
            <a:endParaRPr lang="ru-RU" b="1" dirty="0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5AAC70A2-B5B6-46EE-8985-6A9B85124E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43002"/>
            <a:ext cx="8229600" cy="4983163"/>
          </a:xfrm>
        </p:spPr>
        <p:txBody>
          <a:bodyPr>
            <a:noAutofit/>
          </a:bodyPr>
          <a:lstStyle/>
          <a:p>
            <a:r>
              <a:rPr lang="en-US" sz="2200" dirty="0"/>
              <a:t>For example, the title </a:t>
            </a:r>
            <a:r>
              <a:rPr lang="en-US" sz="2200" b="1" dirty="0">
                <a:solidFill>
                  <a:srgbClr val="FF0000"/>
                </a:solidFill>
              </a:rPr>
              <a:t>might be</a:t>
            </a:r>
            <a:r>
              <a:rPr lang="en-US" sz="2200" dirty="0"/>
              <a:t>: “</a:t>
            </a:r>
            <a:r>
              <a:rPr lang="en-US" sz="2200" i="1" dirty="0"/>
              <a:t>Optimal Methods for Solving Partial Differential Equations on Unstructured </a:t>
            </a:r>
            <a:r>
              <a:rPr lang="en-US" sz="2200" i="1" dirty="0" smtClean="0"/>
              <a:t>Meshes</a:t>
            </a:r>
            <a:r>
              <a:rPr lang="en-US" sz="2200" dirty="0" smtClean="0"/>
              <a:t>.”</a:t>
            </a:r>
            <a:endParaRPr lang="ru-RU" sz="2200" dirty="0" smtClean="0"/>
          </a:p>
          <a:p>
            <a:r>
              <a:rPr lang="en-US" sz="2200" dirty="0" smtClean="0"/>
              <a:t>Here's </a:t>
            </a:r>
            <a:r>
              <a:rPr lang="en-US" sz="2200" dirty="0"/>
              <a:t>an example of what </a:t>
            </a:r>
            <a:r>
              <a:rPr lang="en-US" sz="2200" b="1" dirty="0">
                <a:solidFill>
                  <a:srgbClr val="FF0000"/>
                </a:solidFill>
              </a:rPr>
              <a:t>not to call</a:t>
            </a:r>
            <a:r>
              <a:rPr lang="en-US" sz="2200" dirty="0"/>
              <a:t> it: "</a:t>
            </a:r>
            <a:r>
              <a:rPr lang="en-US" sz="2200" i="1" dirty="0"/>
              <a:t>Solving partial differential equations</a:t>
            </a:r>
            <a:r>
              <a:rPr lang="en-US" sz="2200" dirty="0"/>
              <a:t>."</a:t>
            </a:r>
            <a:endParaRPr lang="ru-RU" sz="2200" dirty="0"/>
          </a:p>
          <a:p>
            <a:r>
              <a:rPr lang="en-US" sz="2200" dirty="0" smtClean="0"/>
              <a:t>Why</a:t>
            </a:r>
            <a:r>
              <a:rPr lang="ru-RU" sz="2200" dirty="0" smtClean="0"/>
              <a:t>? </a:t>
            </a:r>
            <a:endParaRPr lang="en-US" sz="2200" dirty="0" smtClean="0"/>
          </a:p>
          <a:p>
            <a:r>
              <a:rPr lang="en-US" sz="2200" dirty="0"/>
              <a:t>Because this sentence is not finished, its meaning is not complete</a:t>
            </a:r>
            <a:r>
              <a:rPr lang="en-US" sz="2200" dirty="0" smtClean="0"/>
              <a:t>.</a:t>
            </a:r>
          </a:p>
          <a:p>
            <a:r>
              <a:rPr lang="en-US" sz="2200" dirty="0" smtClean="0"/>
              <a:t>The </a:t>
            </a:r>
            <a:r>
              <a:rPr lang="en-US" sz="2200" dirty="0"/>
              <a:t>title is your guide: it will tell you what to include in your presentation and what to leave for next time.</a:t>
            </a:r>
            <a:endParaRPr lang="ru-RU" sz="2200" dirty="0"/>
          </a:p>
          <a:p>
            <a:r>
              <a:rPr lang="en-US" sz="2200" dirty="0" smtClean="0"/>
              <a:t>The </a:t>
            </a:r>
            <a:r>
              <a:rPr lang="en-US" sz="2200" dirty="0"/>
              <a:t>report should contain only those materials that relate to the title.</a:t>
            </a:r>
            <a:endParaRPr lang="ru-RU" sz="2200" dirty="0"/>
          </a:p>
          <a:p>
            <a:r>
              <a:rPr lang="en-US" sz="2200" dirty="0" smtClean="0"/>
              <a:t>Do </a:t>
            </a:r>
            <a:r>
              <a:rPr lang="en-US" sz="2200" dirty="0"/>
              <a:t>not include dry (albeit interesting) data in your report </a:t>
            </a:r>
            <a:r>
              <a:rPr lang="en-US" sz="2200" dirty="0" smtClean="0"/>
              <a:t>unless       </a:t>
            </a:r>
            <a:r>
              <a:rPr lang="en-US" sz="2200" dirty="0"/>
              <a:t>it is relevant to the topic.</a:t>
            </a:r>
            <a:endParaRPr lang="ru-RU" sz="2200" dirty="0"/>
          </a:p>
          <a:p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1770184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CB7FAB9-ACBA-4FF3-894C-C778312285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304800"/>
            <a:ext cx="7010400" cy="411162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Slide Title</a:t>
            </a:r>
            <a:endParaRPr lang="ru-RU" b="1" dirty="0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83B96380-D2A3-4B8E-BD8A-317FAF84B2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66802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Now </a:t>
            </a:r>
            <a:r>
              <a:rPr lang="en-US" dirty="0"/>
              <a:t>that you have an overall title, expand on it through a series of subheadings on individual slides that gradually lead the listener to the essence of the message.</a:t>
            </a:r>
            <a:endParaRPr lang="ru-RU" dirty="0"/>
          </a:p>
          <a:p>
            <a:r>
              <a:rPr lang="en-US" dirty="0"/>
              <a:t>Remember that each slide should have its </a:t>
            </a:r>
            <a:r>
              <a:rPr lang="en-US" b="1" dirty="0">
                <a:solidFill>
                  <a:srgbClr val="FF0000"/>
                </a:solidFill>
              </a:rPr>
              <a:t>own</a:t>
            </a:r>
            <a:r>
              <a:rPr lang="en-US" dirty="0"/>
              <a:t> title</a:t>
            </a:r>
            <a:r>
              <a:rPr lang="en-US" dirty="0" smtClean="0"/>
              <a:t>.</a:t>
            </a:r>
          </a:p>
          <a:p>
            <a:r>
              <a:rPr lang="en-US" dirty="0"/>
              <a:t>Following one after another, these headings should form a coherent logical chain.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67678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Заголовок каждого слайда должен быть полным предложением">
            <a:extLst>
              <a:ext uri="{FF2B5EF4-FFF2-40B4-BE49-F238E27FC236}">
                <a16:creationId xmlns="" xmlns:a16="http://schemas.microsoft.com/office/drawing/2014/main" id="{E6DAC3D7-601A-4E5D-8F7C-40A251CBAB8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8800"/>
            <a:ext cx="9144000" cy="3224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2020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0">
      <a:dk1>
        <a:sysClr val="windowText" lastClr="000000"/>
      </a:dk1>
      <a:lt1>
        <a:sysClr val="window" lastClr="FFFFFF"/>
      </a:lt1>
      <a:dk2>
        <a:srgbClr val="6D787D"/>
      </a:dk2>
      <a:lt2>
        <a:srgbClr val="EEECE1"/>
      </a:lt2>
      <a:accent1>
        <a:srgbClr val="666666"/>
      </a:accent1>
      <a:accent2>
        <a:srgbClr val="9B9B9B"/>
      </a:accent2>
      <a:accent3>
        <a:srgbClr val="C0C0C0"/>
      </a:accent3>
      <a:accent4>
        <a:srgbClr val="FF0505"/>
      </a:accent4>
      <a:accent5>
        <a:srgbClr val="FFFFFF"/>
      </a:accent5>
      <a:accent6>
        <a:srgbClr val="BDC7CB"/>
      </a:accent6>
      <a:hlink>
        <a:srgbClr val="7F7F7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Custom0">
      <a:dk1>
        <a:sysClr val="windowText" lastClr="000000"/>
      </a:dk1>
      <a:lt1>
        <a:sysClr val="window" lastClr="FFFFFF"/>
      </a:lt1>
      <a:dk2>
        <a:srgbClr val="6D787D"/>
      </a:dk2>
      <a:lt2>
        <a:srgbClr val="EEECE1"/>
      </a:lt2>
      <a:accent1>
        <a:srgbClr val="666666"/>
      </a:accent1>
      <a:accent2>
        <a:srgbClr val="9B9B9B"/>
      </a:accent2>
      <a:accent3>
        <a:srgbClr val="C0C0C0"/>
      </a:accent3>
      <a:accent4>
        <a:srgbClr val="FF0505"/>
      </a:accent4>
      <a:accent5>
        <a:srgbClr val="FFFFFF"/>
      </a:accent5>
      <a:accent6>
        <a:srgbClr val="BDC7CB"/>
      </a:accent6>
      <a:hlink>
        <a:srgbClr val="7F7F7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5_Office Theme">
  <a:themeElements>
    <a:clrScheme name="Custom0">
      <a:dk1>
        <a:sysClr val="windowText" lastClr="000000"/>
      </a:dk1>
      <a:lt1>
        <a:sysClr val="window" lastClr="FFFFFF"/>
      </a:lt1>
      <a:dk2>
        <a:srgbClr val="6D787D"/>
      </a:dk2>
      <a:lt2>
        <a:srgbClr val="EEECE1"/>
      </a:lt2>
      <a:accent1>
        <a:srgbClr val="666666"/>
      </a:accent1>
      <a:accent2>
        <a:srgbClr val="9B9B9B"/>
      </a:accent2>
      <a:accent3>
        <a:srgbClr val="C0C0C0"/>
      </a:accent3>
      <a:accent4>
        <a:srgbClr val="FF0505"/>
      </a:accent4>
      <a:accent5>
        <a:srgbClr val="FFFFFF"/>
      </a:accent5>
      <a:accent6>
        <a:srgbClr val="BDC7CB"/>
      </a:accent6>
      <a:hlink>
        <a:srgbClr val="7F7F7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1880</TotalTime>
  <Words>2209</Words>
  <Application>Microsoft Office PowerPoint</Application>
  <PresentationFormat>Экран (4:3)</PresentationFormat>
  <Paragraphs>122</Paragraphs>
  <Slides>29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29</vt:i4>
      </vt:variant>
    </vt:vector>
  </HeadingPairs>
  <TitlesOfParts>
    <vt:vector size="34" baseType="lpstr">
      <vt:lpstr>Arial</vt:lpstr>
      <vt:lpstr>Calibri</vt:lpstr>
      <vt:lpstr>Office Theme</vt:lpstr>
      <vt:lpstr>1_Office Theme</vt:lpstr>
      <vt:lpstr>15_Office Theme</vt:lpstr>
      <vt:lpstr>Презентация PowerPoint</vt:lpstr>
      <vt:lpstr>Презентация PowerPoint</vt:lpstr>
      <vt:lpstr>Презентация PowerPoint</vt:lpstr>
      <vt:lpstr>Anyone can make a good report</vt:lpstr>
      <vt:lpstr>Three Basic Principles of a Good Report</vt:lpstr>
      <vt:lpstr>Preparation of the report</vt:lpstr>
      <vt:lpstr>Example of a title</vt:lpstr>
      <vt:lpstr>Slide Title</vt:lpstr>
      <vt:lpstr>Презентация PowerPoint</vt:lpstr>
      <vt:lpstr>Title of the report</vt:lpstr>
      <vt:lpstr>Duration of the report</vt:lpstr>
      <vt:lpstr>Introductory part</vt:lpstr>
      <vt:lpstr>Presentation</vt:lpstr>
      <vt:lpstr>Eye contact</vt:lpstr>
      <vt:lpstr>Презентация PowerPoint</vt:lpstr>
      <vt:lpstr>The speech as a fascinating story</vt:lpstr>
      <vt:lpstr>Body language</vt:lpstr>
      <vt:lpstr>Презентация PowerPoint</vt:lpstr>
      <vt:lpstr>How to answer questions</vt:lpstr>
      <vt:lpstr>Презентация PowerPoint</vt:lpstr>
      <vt:lpstr>Презентация PowerPoint</vt:lpstr>
      <vt:lpstr>The emotional mood of the question</vt:lpstr>
      <vt:lpstr>Презентация PowerPoint</vt:lpstr>
      <vt:lpstr>Overcoming stage fright</vt:lpstr>
      <vt:lpstr>Guide for the audience</vt:lpstr>
      <vt:lpstr>Don't be shy about working it out</vt:lpstr>
      <vt:lpstr> Some important details (1/2)</vt:lpstr>
      <vt:lpstr>Some important details (2/2)</vt:lpstr>
      <vt:lpstr>References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Жоламан</cp:lastModifiedBy>
  <cp:revision>225</cp:revision>
  <dcterms:created xsi:type="dcterms:W3CDTF">2012-04-26T17:06:14Z</dcterms:created>
  <dcterms:modified xsi:type="dcterms:W3CDTF">2025-11-11T05:48:52Z</dcterms:modified>
</cp:coreProperties>
</file>